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1" r:id="rId3"/>
    <p:sldId id="262" r:id="rId4"/>
    <p:sldId id="257" r:id="rId5"/>
    <p:sldId id="258" r:id="rId6"/>
    <p:sldId id="259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136" d="100"/>
          <a:sy n="136" d="100"/>
        </p:scale>
        <p:origin x="-16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F1917-8C6B-B54A-A447-487F27569E38}" type="datetimeFigureOut">
              <a:rPr lang="en-US" smtClean="0"/>
              <a:pPr/>
              <a:t>8/3/16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EA75D4-5473-AE49-93A1-38CB6AED0D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616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 that the image</a:t>
            </a:r>
            <a:r>
              <a:rPr lang="en-US" baseline="0" dirty="0" smtClean="0"/>
              <a:t> on the right is almost or entirely male and most men are armed and wearing feathers. In the image on the right, a man is helping with child care and both genders and varied ages are shown. The image on the right, </a:t>
            </a:r>
            <a:r>
              <a:rPr lang="en-US" i="1" baseline="0" dirty="0" smtClean="0"/>
              <a:t>Family in Wigwam, </a:t>
            </a:r>
            <a:r>
              <a:rPr lang="en-US" baseline="0" dirty="0" smtClean="0"/>
              <a:t>was completed recently by John Kraft, a </a:t>
            </a:r>
            <a:r>
              <a:rPr lang="en-US" baseline="0" dirty="0" err="1" smtClean="0"/>
              <a:t>Lenape</a:t>
            </a:r>
            <a:r>
              <a:rPr lang="en-US" baseline="0" dirty="0" smtClean="0"/>
              <a:t> educator, and is based on extensive research </a:t>
            </a:r>
            <a:r>
              <a:rPr lang="en-US" baseline="0" smtClean="0"/>
              <a:t>and fieldwork. </a:t>
            </a:r>
            <a:r>
              <a:rPr lang="en-US" baseline="0" dirty="0" smtClean="0"/>
              <a:t>Additional works by Kraft are available on our website.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A75D4-5473-AE49-93A1-38CB6AED0D7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an image of </a:t>
            </a:r>
            <a:r>
              <a:rPr lang="en-US" i="1" dirty="0" smtClean="0"/>
              <a:t>The Landing of the Swedes on the Delaware</a:t>
            </a:r>
            <a:r>
              <a:rPr lang="en-US" dirty="0" smtClean="0"/>
              <a:t>,</a:t>
            </a:r>
            <a:r>
              <a:rPr lang="en-US" baseline="0" dirty="0" smtClean="0"/>
              <a:t> a </a:t>
            </a:r>
            <a:r>
              <a:rPr lang="en-US" dirty="0" smtClean="0"/>
              <a:t>ceiling</a:t>
            </a:r>
            <a:r>
              <a:rPr lang="en-US" baseline="0" dirty="0" smtClean="0"/>
              <a:t> mural painted in 1928 by Christian von </a:t>
            </a:r>
            <a:r>
              <a:rPr lang="en-US" baseline="0" dirty="0" err="1" smtClean="0"/>
              <a:t>Schneidau</a:t>
            </a:r>
            <a:r>
              <a:rPr lang="en-US" baseline="0" dirty="0" smtClean="0"/>
              <a:t> for the opening of the American Swedish Historical Museum in Philadelphia. </a:t>
            </a:r>
            <a:r>
              <a:rPr lang="en-US" dirty="0" smtClean="0"/>
              <a:t>The telescope indicates</a:t>
            </a:r>
            <a:r>
              <a:rPr lang="en-US" baseline="0" dirty="0" smtClean="0"/>
              <a:t> exploration; the staff and the sword show a desire for conquest. A man with an collar and hat may be holding a bible in order to convert the natives to Christianity. The men behind him have farming implements. The older woman is looking at goods in a box that are unlike those owned by the natives, possibly to trade. Note that this work has many inaccuracies: no women nor children took part in the early Swedish voyages; the Swedes are much more dressed up (and clean!) than would make sense for people at the end of a long sea voyage. The </a:t>
            </a:r>
            <a:r>
              <a:rPr lang="en-US" baseline="0" dirty="0" err="1" smtClean="0"/>
              <a:t>Lenape</a:t>
            </a:r>
            <a:r>
              <a:rPr lang="en-US" baseline="0" dirty="0" smtClean="0"/>
              <a:t> sachems who first met the Swedes would likes have been older.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A75D4-5473-AE49-93A1-38CB6AED0D7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0920-8EA8-6F4C-8E6C-53EA24B3320C}" type="datetimeFigureOut">
              <a:rPr lang="en-US" smtClean="0"/>
              <a:pPr/>
              <a:t>8/3/16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6E9E2-84F8-334E-8311-0918A9DA6F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0920-8EA8-6F4C-8E6C-53EA24B3320C}" type="datetimeFigureOut">
              <a:rPr lang="en-US" smtClean="0"/>
              <a:pPr/>
              <a:t>8/3/16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6E9E2-84F8-334E-8311-0918A9DA6F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0920-8EA8-6F4C-8E6C-53EA24B3320C}" type="datetimeFigureOut">
              <a:rPr lang="en-US" smtClean="0"/>
              <a:pPr/>
              <a:t>8/3/16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6E9E2-84F8-334E-8311-0918A9DA6F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0920-8EA8-6F4C-8E6C-53EA24B3320C}" type="datetimeFigureOut">
              <a:rPr lang="en-US" smtClean="0"/>
              <a:pPr/>
              <a:t>8/3/16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6E9E2-84F8-334E-8311-0918A9DA6F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0920-8EA8-6F4C-8E6C-53EA24B3320C}" type="datetimeFigureOut">
              <a:rPr lang="en-US" smtClean="0"/>
              <a:pPr/>
              <a:t>8/3/16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6E9E2-84F8-334E-8311-0918A9DA6F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0920-8EA8-6F4C-8E6C-53EA24B3320C}" type="datetimeFigureOut">
              <a:rPr lang="en-US" smtClean="0"/>
              <a:pPr/>
              <a:t>8/3/16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6E9E2-84F8-334E-8311-0918A9DA6F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0920-8EA8-6F4C-8E6C-53EA24B3320C}" type="datetimeFigureOut">
              <a:rPr lang="en-US" smtClean="0"/>
              <a:pPr/>
              <a:t>8/3/16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6E9E2-84F8-334E-8311-0918A9DA6F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0920-8EA8-6F4C-8E6C-53EA24B3320C}" type="datetimeFigureOut">
              <a:rPr lang="en-US" smtClean="0"/>
              <a:pPr/>
              <a:t>8/3/16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6E9E2-84F8-334E-8311-0918A9DA6F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0920-8EA8-6F4C-8E6C-53EA24B3320C}" type="datetimeFigureOut">
              <a:rPr lang="en-US" smtClean="0"/>
              <a:pPr/>
              <a:t>8/3/16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6E9E2-84F8-334E-8311-0918A9DA6F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0920-8EA8-6F4C-8E6C-53EA24B3320C}" type="datetimeFigureOut">
              <a:rPr lang="en-US" smtClean="0"/>
              <a:pPr/>
              <a:t>8/3/16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6E9E2-84F8-334E-8311-0918A9DA6F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0920-8EA8-6F4C-8E6C-53EA24B3320C}" type="datetimeFigureOut">
              <a:rPr lang="en-US" smtClean="0"/>
              <a:pPr/>
              <a:t>8/3/16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6E9E2-84F8-334E-8311-0918A9DA6F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B0920-8EA8-6F4C-8E6C-53EA24B3320C}" type="datetimeFigureOut">
              <a:rPr lang="en-US" smtClean="0"/>
              <a:pPr/>
              <a:t>8/3/16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6E9E2-84F8-334E-8311-0918A9DA6F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tiff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Gill Sans"/>
                <a:cs typeface="Gill Sans"/>
              </a:rPr>
              <a:t>A Lost World: 1600-1680</a:t>
            </a:r>
            <a:endParaRPr lang="en-US" b="1" dirty="0">
              <a:latin typeface="Gill Sans"/>
              <a:cs typeface="Gill San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Gill Sans"/>
                <a:cs typeface="Gill Sans"/>
              </a:rPr>
              <a:t>What region is shown in this 1640 Dutch map? </a:t>
            </a:r>
            <a:endParaRPr lang="en-US" dirty="0">
              <a:latin typeface="Gill Sans"/>
              <a:cs typeface="Gill Sans"/>
            </a:endParaRPr>
          </a:p>
        </p:txBody>
      </p:sp>
      <p:pic>
        <p:nvPicPr>
          <p:cNvPr id="4" name="Content Placeholder 3" descr="hmp_ia+ashm Map of the Delaware (Dutch),1640.tiff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1600200"/>
            <a:ext cx="6804970" cy="514179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How’d you do?</a:t>
            </a:r>
            <a:endParaRPr lang="en-US" dirty="0"/>
          </a:p>
        </p:txBody>
      </p:sp>
      <p:pic>
        <p:nvPicPr>
          <p:cNvPr id="6" name="Content Placeholder 5" descr="hmp_ia+ashm Map of the Delaware (Dutch),1640.tiff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37410"/>
            <a:ext cx="4038600" cy="3051543"/>
          </a:xfrm>
        </p:spPr>
      </p:pic>
      <p:pic>
        <p:nvPicPr>
          <p:cNvPr id="7" name="Content Placeholder 6" descr="290px-Delawarevalleymap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25580" y="2021262"/>
            <a:ext cx="3683839" cy="3683839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ill Sans"/>
                <a:cs typeface="Gill Sans"/>
              </a:rPr>
              <a:t>How do YOU picture: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Gill Sans"/>
                <a:cs typeface="Gill Sans"/>
              </a:rPr>
              <a:t>The native people who lived in the Delaware River region before European settlement?</a:t>
            </a:r>
          </a:p>
          <a:p>
            <a:r>
              <a:rPr lang="en-US" dirty="0" smtClean="0">
                <a:latin typeface="Gill Sans"/>
                <a:cs typeface="Gill Sans"/>
              </a:rPr>
              <a:t>Europeans who came to the region in the 1600s?</a:t>
            </a:r>
            <a:endParaRPr lang="en-US" dirty="0">
              <a:latin typeface="Gill Sans"/>
              <a:cs typeface="Gill Sans"/>
            </a:endParaRPr>
          </a:p>
        </p:txBody>
      </p:sp>
      <p:pic>
        <p:nvPicPr>
          <p:cNvPr id="4" name="Picture 3" descr="hmp_ia+ashm Map of the Delaware (Dutch),1640.tif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200" y="3429000"/>
            <a:ext cx="4385750" cy="331384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mp_ia+ashm New Sweden (Ceiling Mural) (by Von Schneidau)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447988"/>
            <a:ext cx="8221277" cy="5217988"/>
          </a:xfrm>
          <a:prstGeom prst="rect">
            <a:avLst/>
          </a:prstGeom>
        </p:spPr>
      </p:pic>
      <p:pic>
        <p:nvPicPr>
          <p:cNvPr id="5" name="Picture 4" descr="hmp_ia+j.kraft Lenape - Family in Wigwam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400" y="1600200"/>
            <a:ext cx="5638800" cy="48768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Gill Sans"/>
                <a:cs typeface="Gill Sans"/>
              </a:rPr>
              <a:t>Which do you think is more accurate? Why?</a:t>
            </a:r>
            <a:endParaRPr lang="en-US" dirty="0">
              <a:latin typeface="Gill Sans"/>
              <a:cs typeface="Gill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you think this image shows about WHY these Europeans have come to the New World?</a:t>
            </a:r>
            <a:endParaRPr lang="en-US" dirty="0"/>
          </a:p>
        </p:txBody>
      </p:sp>
      <p:pic>
        <p:nvPicPr>
          <p:cNvPr id="3" name="Picture 2" descr="hmp_ia+ashm New Sweden (Ceiling Mural) (by Von Schneidau)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1843254"/>
            <a:ext cx="7315200" cy="501474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6667" b="1" dirty="0" smtClean="0">
                <a:latin typeface="Gill Sans"/>
                <a:cs typeface="Gill Sans"/>
              </a:rPr>
              <a:t>It’s time to learn </a:t>
            </a:r>
            <a:r>
              <a:rPr lang="en-US" sz="6667" b="1" smtClean="0">
                <a:latin typeface="Gill Sans"/>
                <a:cs typeface="Gill Sans"/>
              </a:rPr>
              <a:t>about a</a:t>
            </a:r>
            <a:br>
              <a:rPr lang="en-US" sz="6667" b="1" smtClean="0">
                <a:latin typeface="Gill Sans"/>
                <a:cs typeface="Gill Sans"/>
              </a:rPr>
            </a:br>
            <a:r>
              <a:rPr lang="en-US" sz="6667" b="1" dirty="0" smtClean="0">
                <a:latin typeface="Gill Sans"/>
                <a:cs typeface="Gill Sans"/>
              </a:rPr>
              <a:t>“</a:t>
            </a:r>
            <a:r>
              <a:rPr lang="en-US" sz="6667" b="1" smtClean="0">
                <a:latin typeface="Gill Sans"/>
                <a:cs typeface="Gill Sans"/>
              </a:rPr>
              <a:t>Lost World”</a:t>
            </a:r>
            <a:r>
              <a:rPr lang="en-US" sz="6667" b="1" dirty="0" smtClean="0">
                <a:latin typeface="Gill Sans"/>
                <a:cs typeface="Gill Sans"/>
              </a:rPr>
              <a:t>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1119</TotalTime>
  <Words>329</Words>
  <Application>Microsoft Macintosh PowerPoint</Application>
  <PresentationFormat>On-screen Show (4:3)</PresentationFormat>
  <Paragraphs>13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A Lost World: 1600-1680</vt:lpstr>
      <vt:lpstr>What region is shown in this 1640 Dutch map? </vt:lpstr>
      <vt:lpstr>How’d you do?</vt:lpstr>
      <vt:lpstr>How do YOU picture:</vt:lpstr>
      <vt:lpstr>Which do you think is more accurate? Why?</vt:lpstr>
      <vt:lpstr>What do you think this image shows about WHY these Europeans have come to the New World?</vt:lpstr>
      <vt:lpstr>        It’s time to learn about a “Lost World”.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Lost Worlds: 1600-1680</dc:title>
  <dc:creator>Amy Cohen</dc:creator>
  <cp:lastModifiedBy>Rachel Stewart</cp:lastModifiedBy>
  <cp:revision>115</cp:revision>
  <dcterms:created xsi:type="dcterms:W3CDTF">2014-07-31T16:18:09Z</dcterms:created>
  <dcterms:modified xsi:type="dcterms:W3CDTF">2016-08-03T20:11:04Z</dcterms:modified>
</cp:coreProperties>
</file>