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6" r:id="rId2"/>
    <p:sldId id="278" r:id="rId3"/>
    <p:sldId id="279" r:id="rId4"/>
    <p:sldId id="280" r:id="rId5"/>
    <p:sldId id="281" r:id="rId6"/>
    <p:sldId id="282" r:id="rId7"/>
    <p:sldId id="284" r:id="rId8"/>
    <p:sldId id="283" r:id="rId9"/>
    <p:sldId id="28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36" d="100"/>
          <a:sy n="136" d="100"/>
        </p:scale>
        <p:origin x="-16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24DE3-05FE-2241-99E4-630D30D9C580}" type="datetimeFigureOut">
              <a:rPr lang="en-US" smtClean="0"/>
              <a:pPr/>
              <a:t>12/5/14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F4ADA5-CE61-C942-A4FC-7D300E093EB4}" type="slidenum">
              <a:rPr lang="en-US" smtClean="0"/>
              <a:pPr/>
              <a:t>‹#›</a:t>
            </a:fld>
            <a:endParaRPr lang="en-US"/>
          </a:p>
        </p:txBody>
      </p:sp>
    </p:spTree>
    <p:extLst>
      <p:ext uri="{BB962C8B-B14F-4D97-AF65-F5344CB8AC3E}">
        <p14:creationId xmlns:p14="http://schemas.microsoft.com/office/powerpoint/2010/main" val="1167991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city under development in India. In addition to schools, hospitals, town homes and apartment buildings, it will have golf courses, cricket fields, and many other indoor and outdoor sport facilities. See </a:t>
            </a:r>
            <a:r>
              <a:rPr lang="en-US" baseline="0" dirty="0" err="1" smtClean="0"/>
              <a:t>jaypeegreens.com</a:t>
            </a:r>
            <a:r>
              <a:rPr lang="en-US" baseline="0" dirty="0" smtClean="0"/>
              <a:t> for more information.</a:t>
            </a:r>
            <a:endParaRPr lang="en-US" dirty="0"/>
          </a:p>
        </p:txBody>
      </p:sp>
      <p:sp>
        <p:nvSpPr>
          <p:cNvPr id="4" name="Slide Number Placeholder 3"/>
          <p:cNvSpPr>
            <a:spLocks noGrp="1"/>
          </p:cNvSpPr>
          <p:nvPr>
            <p:ph type="sldNum" sz="quarter" idx="10"/>
          </p:nvPr>
        </p:nvSpPr>
        <p:spPr/>
        <p:txBody>
          <a:bodyPr/>
          <a:lstStyle/>
          <a:p>
            <a:fld id="{95F4ADA5-CE61-C942-A4FC-7D300E093EB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Developed by the Walt Disney Company in the 1990s, Celebration</a:t>
            </a:r>
            <a:r>
              <a:rPr lang="en-US" baseline="0" dirty="0" smtClean="0"/>
              <a:t> is an attempt to create the perfect hometown for it’s 7,500+ residents.</a:t>
            </a:r>
            <a:endParaRPr lang="en-US" dirty="0"/>
          </a:p>
        </p:txBody>
      </p:sp>
      <p:sp>
        <p:nvSpPr>
          <p:cNvPr id="4" name="Slide Number Placeholder 3"/>
          <p:cNvSpPr>
            <a:spLocks noGrp="1"/>
          </p:cNvSpPr>
          <p:nvPr>
            <p:ph type="sldNum" sz="quarter" idx="10"/>
          </p:nvPr>
        </p:nvSpPr>
        <p:spPr/>
        <p:txBody>
          <a:bodyPr/>
          <a:lstStyle/>
          <a:p>
            <a:fld id="{95F4ADA5-CE61-C942-A4FC-7D300E093EB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New Jerusalem, mentioned</a:t>
            </a:r>
            <a:r>
              <a:rPr lang="en-US" sz="1200" kern="1200" baseline="0" dirty="0" smtClean="0">
                <a:solidFill>
                  <a:schemeClr val="tx1"/>
                </a:solidFill>
                <a:latin typeface="+mn-lt"/>
                <a:ea typeface="+mn-ea"/>
                <a:cs typeface="+mn-cs"/>
              </a:rPr>
              <a:t> in several parts of the Bible, </a:t>
            </a:r>
            <a:r>
              <a:rPr lang="en-US" sz="1200" kern="1200" dirty="0" smtClean="0">
                <a:solidFill>
                  <a:schemeClr val="tx1"/>
                </a:solidFill>
                <a:latin typeface="+mn-lt"/>
                <a:ea typeface="+mn-ea"/>
                <a:cs typeface="+mn-cs"/>
              </a:rPr>
              <a:t>is described</a:t>
            </a:r>
            <a:r>
              <a:rPr lang="en-US" sz="1200" kern="1200" baseline="0" dirty="0" smtClean="0">
                <a:solidFill>
                  <a:schemeClr val="tx1"/>
                </a:solidFill>
                <a:latin typeface="+mn-lt"/>
                <a:ea typeface="+mn-ea"/>
                <a:cs typeface="+mn-cs"/>
              </a:rPr>
              <a:t> as a city that is</a:t>
            </a:r>
            <a:r>
              <a:rPr lang="en-US" sz="1200" kern="1200" dirty="0" smtClean="0">
                <a:solidFill>
                  <a:schemeClr val="tx1"/>
                </a:solidFill>
                <a:latin typeface="+mn-lt"/>
                <a:ea typeface="+mn-ea"/>
                <a:cs typeface="+mn-cs"/>
              </a:rPr>
              <a:t> a heaven on earth.</a:t>
            </a:r>
            <a:endParaRPr lang="en-US" dirty="0"/>
          </a:p>
        </p:txBody>
      </p:sp>
      <p:sp>
        <p:nvSpPr>
          <p:cNvPr id="4" name="Slide Number Placeholder 3"/>
          <p:cNvSpPr>
            <a:spLocks noGrp="1"/>
          </p:cNvSpPr>
          <p:nvPr>
            <p:ph type="sldNum" sz="quarter" idx="10"/>
          </p:nvPr>
        </p:nvSpPr>
        <p:spPr/>
        <p:txBody>
          <a:bodyPr/>
          <a:lstStyle/>
          <a:p>
            <a:fld id="{95F4ADA5-CE61-C942-A4FC-7D300E093EB4}"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D609DE-FA56-7D47-AE24-089408E4EA88}" type="datetimeFigureOut">
              <a:rPr lang="en-US" smtClean="0"/>
              <a:pPr/>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D1E0-BE8A-6445-99AC-BF8333801A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609DE-FA56-7D47-AE24-089408E4EA88}" type="datetimeFigureOut">
              <a:rPr lang="en-US" smtClean="0"/>
              <a:pPr/>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D1E0-BE8A-6445-99AC-BF8333801A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609DE-FA56-7D47-AE24-089408E4EA88}" type="datetimeFigureOut">
              <a:rPr lang="en-US" smtClean="0"/>
              <a:pPr/>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D1E0-BE8A-6445-99AC-BF8333801A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609DE-FA56-7D47-AE24-089408E4EA88}" type="datetimeFigureOut">
              <a:rPr lang="en-US" smtClean="0"/>
              <a:pPr/>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D1E0-BE8A-6445-99AC-BF8333801A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609DE-FA56-7D47-AE24-089408E4EA88}" type="datetimeFigureOut">
              <a:rPr lang="en-US" smtClean="0"/>
              <a:pPr/>
              <a:t>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DD1E0-BE8A-6445-99AC-BF8333801A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D609DE-FA56-7D47-AE24-089408E4EA88}" type="datetimeFigureOut">
              <a:rPr lang="en-US" smtClean="0"/>
              <a:pPr/>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D1E0-BE8A-6445-99AC-BF8333801A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D609DE-FA56-7D47-AE24-089408E4EA88}" type="datetimeFigureOut">
              <a:rPr lang="en-US" smtClean="0"/>
              <a:pPr/>
              <a:t>12/5/14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DD1E0-BE8A-6445-99AC-BF8333801A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D609DE-FA56-7D47-AE24-089408E4EA88}" type="datetimeFigureOut">
              <a:rPr lang="en-US" smtClean="0"/>
              <a:pPr/>
              <a:t>12/5/14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DD1E0-BE8A-6445-99AC-BF8333801A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609DE-FA56-7D47-AE24-089408E4EA88}" type="datetimeFigureOut">
              <a:rPr lang="en-US" smtClean="0"/>
              <a:pPr/>
              <a:t>12/5/14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DD1E0-BE8A-6445-99AC-BF8333801A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609DE-FA56-7D47-AE24-089408E4EA88}" type="datetimeFigureOut">
              <a:rPr lang="en-US" smtClean="0"/>
              <a:pPr/>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D1E0-BE8A-6445-99AC-BF8333801A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609DE-FA56-7D47-AE24-089408E4EA88}" type="datetimeFigureOut">
              <a:rPr lang="en-US" smtClean="0"/>
              <a:pPr/>
              <a:t>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DD1E0-BE8A-6445-99AC-BF8333801A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609DE-FA56-7D47-AE24-089408E4EA88}" type="datetimeFigureOut">
              <a:rPr lang="en-US" smtClean="0"/>
              <a:pPr/>
              <a:t>12/5/14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DD1E0-BE8A-6445-99AC-BF8333801A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lstStyle/>
          <a:p>
            <a:r>
              <a:rPr lang="en-US" b="1" dirty="0" smtClean="0">
                <a:latin typeface="Gill Sans"/>
                <a:cs typeface="Gill Sans"/>
              </a:rPr>
              <a:t>Imagine being able to design the ideal city….</a:t>
            </a:r>
            <a:endParaRPr lang="en-US" b="1" dirty="0">
              <a:latin typeface="Gill Sans"/>
              <a:cs typeface="Gill Sans"/>
            </a:endParaRPr>
          </a:p>
        </p:txBody>
      </p:sp>
      <p:sp>
        <p:nvSpPr>
          <p:cNvPr id="3" name="Subtitle 2"/>
          <p:cNvSpPr>
            <a:spLocks noGrp="1"/>
          </p:cNvSpPr>
          <p:nvPr>
            <p:ph type="subTitle" idx="1"/>
          </p:nvPr>
        </p:nvSpPr>
        <p:spPr>
          <a:xfrm>
            <a:off x="1371600" y="3600450"/>
            <a:ext cx="6400800" cy="2038350"/>
          </a:xfrm>
        </p:spPr>
        <p:txBody>
          <a:bodyPr>
            <a:normAutofit fontScale="92500" lnSpcReduction="10000"/>
          </a:bodyPr>
          <a:lstStyle/>
          <a:p>
            <a:pPr algn="l">
              <a:buFont typeface="Arial"/>
              <a:buChar char="•"/>
            </a:pPr>
            <a:r>
              <a:rPr lang="en-US" dirty="0" smtClean="0">
                <a:solidFill>
                  <a:schemeClr val="tx1"/>
                </a:solidFill>
                <a:latin typeface="Gill Sans"/>
                <a:cs typeface="Gill Sans"/>
              </a:rPr>
              <a:t> What would it look like?</a:t>
            </a:r>
          </a:p>
          <a:p>
            <a:pPr algn="l">
              <a:buFont typeface="Arial"/>
              <a:buChar char="•"/>
            </a:pPr>
            <a:r>
              <a:rPr lang="en-US" dirty="0" smtClean="0">
                <a:solidFill>
                  <a:schemeClr val="tx1"/>
                </a:solidFill>
                <a:latin typeface="Gill Sans"/>
                <a:cs typeface="Gill Sans"/>
              </a:rPr>
              <a:t> Who would live there?</a:t>
            </a:r>
          </a:p>
          <a:p>
            <a:pPr algn="l">
              <a:buFont typeface="Arial"/>
              <a:buChar char="•"/>
            </a:pPr>
            <a:r>
              <a:rPr lang="en-US" dirty="0" smtClean="0">
                <a:solidFill>
                  <a:schemeClr val="tx1"/>
                </a:solidFill>
                <a:latin typeface="Gill Sans"/>
                <a:cs typeface="Gill Sans"/>
              </a:rPr>
              <a:t> On what would the economy be based?</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Would it be clean and efficient like </a:t>
            </a:r>
            <a:r>
              <a:rPr lang="en-US" dirty="0" err="1" smtClean="0"/>
              <a:t>Jaypee</a:t>
            </a:r>
            <a:r>
              <a:rPr lang="en-US" dirty="0" smtClean="0"/>
              <a:t> Greens Sports City in India? </a:t>
            </a:r>
            <a:endParaRPr lang="en-US" dirty="0"/>
          </a:p>
        </p:txBody>
      </p:sp>
      <p:pic>
        <p:nvPicPr>
          <p:cNvPr id="6" name="Picture 5" descr="001-CAN1275_N7_letter.jpg"/>
          <p:cNvPicPr>
            <a:picLocks noChangeAspect="1"/>
          </p:cNvPicPr>
          <p:nvPr/>
        </p:nvPicPr>
        <p:blipFill>
          <a:blip r:embed="rId3"/>
          <a:stretch>
            <a:fillRect/>
          </a:stretch>
        </p:blipFill>
        <p:spPr>
          <a:xfrm>
            <a:off x="1066800" y="1600200"/>
            <a:ext cx="6781800" cy="491408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a:cs typeface="Gill Sans"/>
              </a:rPr>
              <a:t>Would it be bright and neighborly like Celebration, Florida?</a:t>
            </a:r>
            <a:endParaRPr lang="en-US" dirty="0">
              <a:latin typeface="Gill Sans"/>
              <a:cs typeface="Gill Sans"/>
            </a:endParaRPr>
          </a:p>
        </p:txBody>
      </p:sp>
      <p:pic>
        <p:nvPicPr>
          <p:cNvPr id="4" name="Content Placeholder 3" descr="cfiles4326.jpg"/>
          <p:cNvPicPr>
            <a:picLocks noGrp="1" noChangeAspect="1"/>
          </p:cNvPicPr>
          <p:nvPr>
            <p:ph idx="1"/>
          </p:nvPr>
        </p:nvPicPr>
        <p:blipFill>
          <a:blip r:embed="rId3"/>
          <a:stretch>
            <a:fillRect/>
          </a:stretch>
        </p:blipFill>
        <p:spPr>
          <a:xfrm>
            <a:off x="951229" y="1600200"/>
            <a:ext cx="7241541" cy="4525963"/>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a:cs typeface="Gill Sans"/>
              </a:rPr>
              <a:t>Would it be something that’s never existed before?</a:t>
            </a:r>
            <a:endParaRPr lang="en-US" dirty="0">
              <a:latin typeface="Gill Sans"/>
              <a:cs typeface="Gill Sans"/>
            </a:endParaRPr>
          </a:p>
        </p:txBody>
      </p:sp>
      <p:pic>
        <p:nvPicPr>
          <p:cNvPr id="4" name="Content Placeholder 3" descr="scep1_add_academy_1.jpg"/>
          <p:cNvPicPr>
            <a:picLocks noGrp="1" noChangeAspect="1"/>
          </p:cNvPicPr>
          <p:nvPr>
            <p:ph idx="1"/>
          </p:nvPr>
        </p:nvPicPr>
        <p:blipFill>
          <a:blip r:embed="rId2"/>
          <a:stretch>
            <a:fillRect/>
          </a:stretch>
        </p:blipFill>
        <p:spPr>
          <a:xfrm>
            <a:off x="548922" y="1600200"/>
            <a:ext cx="8046156" cy="4525963"/>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ill Sans"/>
                <a:cs typeface="Gill Sans"/>
              </a:rPr>
              <a:t>Or would it be a “Heaven on Earth”?</a:t>
            </a:r>
            <a:endParaRPr lang="en-US" dirty="0">
              <a:latin typeface="Gill Sans"/>
              <a:cs typeface="Gill Sans"/>
            </a:endParaRPr>
          </a:p>
        </p:txBody>
      </p:sp>
      <p:pic>
        <p:nvPicPr>
          <p:cNvPr id="4" name="Content Placeholder 3" descr="NEW-JERUSALEM-COMING-DOWN-IN-GLO-1.jpg"/>
          <p:cNvPicPr>
            <a:picLocks noGrp="1" noChangeAspect="1"/>
          </p:cNvPicPr>
          <p:nvPr>
            <p:ph idx="1"/>
          </p:nvPr>
        </p:nvPicPr>
        <p:blipFill>
          <a:blip r:embed="rId3"/>
          <a:stretch>
            <a:fillRect/>
          </a:stretch>
        </p:blipFill>
        <p:spPr>
          <a:xfrm>
            <a:off x="1551918" y="1600200"/>
            <a:ext cx="6040164" cy="4525963"/>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ill Sans"/>
                <a:cs typeface="Gill Sans"/>
              </a:rPr>
              <a:t>Meet William Penn:</a:t>
            </a:r>
            <a:endParaRPr lang="en-US" b="1" dirty="0">
              <a:latin typeface="Gill Sans"/>
              <a:cs typeface="Gill Sans"/>
            </a:endParaRPr>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p:txBody>
          <a:bodyPr/>
          <a:lstStyle/>
          <a:p>
            <a:r>
              <a:rPr lang="en-US" dirty="0" smtClean="0">
                <a:solidFill>
                  <a:srgbClr val="000000"/>
                </a:solidFill>
                <a:latin typeface="Gill Sans"/>
                <a:cs typeface="Gill Sans"/>
              </a:rPr>
              <a:t>Expelled from college</a:t>
            </a:r>
          </a:p>
          <a:p>
            <a:r>
              <a:rPr lang="en-US" dirty="0" smtClean="0">
                <a:solidFill>
                  <a:srgbClr val="000000"/>
                </a:solidFill>
                <a:latin typeface="Gill Sans"/>
                <a:cs typeface="Gill Sans"/>
              </a:rPr>
              <a:t>Kicked out of his home by his parents</a:t>
            </a:r>
          </a:p>
          <a:p>
            <a:r>
              <a:rPr lang="en-US" dirty="0" smtClean="0">
                <a:solidFill>
                  <a:srgbClr val="000000"/>
                </a:solidFill>
                <a:latin typeface="Gill Sans"/>
                <a:cs typeface="Gill Sans"/>
              </a:rPr>
              <a:t>Arrested &amp; jailed numerous times</a:t>
            </a:r>
          </a:p>
        </p:txBody>
      </p:sp>
      <p:pic>
        <p:nvPicPr>
          <p:cNvPr id="6" name="Picture 5"/>
          <p:cNvPicPr>
            <a:picLocks noChangeAspect="1"/>
          </p:cNvPicPr>
          <p:nvPr/>
        </p:nvPicPr>
        <p:blipFill>
          <a:blip r:embed="rId2"/>
          <a:stretch>
            <a:fillRect/>
          </a:stretch>
        </p:blipFill>
        <p:spPr>
          <a:xfrm>
            <a:off x="457200" y="1558702"/>
            <a:ext cx="3724756" cy="456746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ill Sans"/>
                <a:cs typeface="Gill Sans"/>
              </a:rPr>
              <a:t>Meet William Penn:</a:t>
            </a:r>
            <a:endParaRPr lang="en-US" b="1" dirty="0">
              <a:latin typeface="Gill Sans"/>
              <a:cs typeface="Gill Sans"/>
            </a:endParaRPr>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p:txBody>
          <a:bodyPr/>
          <a:lstStyle/>
          <a:p>
            <a:r>
              <a:rPr lang="en-US" dirty="0" smtClean="0">
                <a:solidFill>
                  <a:srgbClr val="000000"/>
                </a:solidFill>
                <a:latin typeface="Gill Sans"/>
                <a:cs typeface="Gill Sans"/>
              </a:rPr>
              <a:t>A man who chose to leave his parents’ religion and later his home country.</a:t>
            </a:r>
          </a:p>
          <a:p>
            <a:r>
              <a:rPr lang="en-US" dirty="0" smtClean="0">
                <a:solidFill>
                  <a:srgbClr val="000000"/>
                </a:solidFill>
                <a:latin typeface="Gill Sans"/>
                <a:cs typeface="Gill Sans"/>
              </a:rPr>
              <a:t>A man who was given the chance to found a new city.  </a:t>
            </a:r>
          </a:p>
          <a:p>
            <a:r>
              <a:rPr lang="en-US" dirty="0" smtClean="0">
                <a:solidFill>
                  <a:srgbClr val="000000"/>
                </a:solidFill>
                <a:latin typeface="Gill Sans"/>
                <a:cs typeface="Gill Sans"/>
              </a:rPr>
              <a:t>A man who strove to make this new city…</a:t>
            </a:r>
            <a:endParaRPr lang="en-US" dirty="0">
              <a:solidFill>
                <a:srgbClr val="000000"/>
              </a:solidFill>
              <a:latin typeface="Gill Sans"/>
              <a:cs typeface="Gill Sans"/>
            </a:endParaRPr>
          </a:p>
        </p:txBody>
      </p:sp>
      <p:pic>
        <p:nvPicPr>
          <p:cNvPr id="6" name="Picture 5"/>
          <p:cNvPicPr>
            <a:picLocks noChangeAspect="1"/>
          </p:cNvPicPr>
          <p:nvPr/>
        </p:nvPicPr>
        <p:blipFill>
          <a:blip r:embed="rId2"/>
          <a:stretch>
            <a:fillRect/>
          </a:stretch>
        </p:blipFill>
        <p:spPr>
          <a:xfrm>
            <a:off x="457200" y="1558702"/>
            <a:ext cx="3724756" cy="456746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latin typeface="Gill Sans"/>
                <a:cs typeface="Gill Sans"/>
              </a:rPr>
              <a:t/>
            </a:r>
            <a:br>
              <a:rPr lang="en-US" b="1" dirty="0" smtClean="0">
                <a:latin typeface="Gill Sans"/>
                <a:cs typeface="Gill Sans"/>
              </a:rPr>
            </a:br>
            <a:r>
              <a:rPr lang="en-US" b="1" dirty="0" smtClean="0">
                <a:latin typeface="Gill Sans"/>
                <a:cs typeface="Gill Sans"/>
              </a:rPr>
              <a:t/>
            </a:r>
            <a:br>
              <a:rPr lang="en-US" b="1" dirty="0" smtClean="0">
                <a:latin typeface="Gill Sans"/>
                <a:cs typeface="Gill Sans"/>
              </a:rPr>
            </a:br>
            <a:r>
              <a:rPr lang="en-US" b="1" dirty="0" smtClean="0">
                <a:latin typeface="Gill Sans"/>
                <a:cs typeface="Gill Sans"/>
              </a:rPr>
              <a:t/>
            </a:r>
            <a:br>
              <a:rPr lang="en-US" b="1" dirty="0" smtClean="0">
                <a:latin typeface="Gill Sans"/>
                <a:cs typeface="Gill Sans"/>
              </a:rPr>
            </a:br>
            <a:r>
              <a:rPr lang="en-US" b="1" dirty="0" smtClean="0">
                <a:latin typeface="Gill Sans"/>
                <a:cs typeface="Gill Sans"/>
              </a:rPr>
              <a:t/>
            </a:r>
            <a:br>
              <a:rPr lang="en-US" b="1" dirty="0" smtClean="0">
                <a:latin typeface="Gill Sans"/>
                <a:cs typeface="Gill Sans"/>
              </a:rPr>
            </a:br>
            <a:r>
              <a:rPr lang="en-US" b="1" dirty="0" smtClean="0">
                <a:latin typeface="Gill Sans"/>
                <a:cs typeface="Gill Sans"/>
              </a:rPr>
              <a:t/>
            </a:r>
            <a:br>
              <a:rPr lang="en-US" b="1" dirty="0" smtClean="0">
                <a:latin typeface="Gill Sans"/>
                <a:cs typeface="Gill Sans"/>
              </a:rPr>
            </a:br>
            <a:r>
              <a:rPr lang="en-US" b="1" dirty="0" smtClean="0">
                <a:latin typeface="Gill Sans"/>
                <a:cs typeface="Gill Sans"/>
              </a:rPr>
              <a:t/>
            </a:r>
            <a:br>
              <a:rPr lang="en-US" b="1" dirty="0" smtClean="0">
                <a:latin typeface="Gill Sans"/>
                <a:cs typeface="Gill Sans"/>
              </a:rPr>
            </a:br>
            <a:r>
              <a:rPr lang="en-US" sz="6000" b="1" dirty="0" smtClean="0">
                <a:latin typeface="Gill Sans"/>
                <a:cs typeface="Gill Sans"/>
              </a:rPr>
              <a:t>The New Jerusalem</a:t>
            </a:r>
            <a:endParaRPr lang="en-US" sz="6000" b="1" dirty="0">
              <a:latin typeface="Gill Sans"/>
              <a:cs typeface="Gill San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2" nodeType="clickEffect">
                                  <p:stCondLst>
                                    <p:cond delay="0"/>
                                  </p:stCondLst>
                                  <p:iterate type="lt">
                                    <p:tmPct val="0"/>
                                  </p:iterate>
                                  <p:childTnLst>
                                    <p:animClr clrSpc="rgb" dir="cw">
                                      <p:cBhvr override="childStyle">
                                        <p:cTn id="6" dur="2000" fill="hold"/>
                                        <p:tgtEl>
                                          <p:spTgt spid="5"/>
                                        </p:tgtEl>
                                        <p:attrNameLst>
                                          <p:attrName>style.color</p:attrName>
                                        </p:attrNameLst>
                                      </p:cBhvr>
                                      <p:to>
                                        <a:srgbClr val="FFDD00"/>
                                      </p:to>
                                    </p:animClr>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grpId="3" nodeType="clickEffect">
                                  <p:stCondLst>
                                    <p:cond delay="0"/>
                                  </p:stCondLst>
                                  <p:iterate type="lt">
                                    <p:tmPct val="4000"/>
                                  </p:iterate>
                                  <p:childTnLst>
                                    <p:set>
                                      <p:cBhvr override="childStyle">
                                        <p:cTn id="10" dur="500" fill="hold"/>
                                        <p:tgtEl>
                                          <p:spTgt spid="5"/>
                                        </p:tgtEl>
                                        <p:attrNameLst>
                                          <p:attrName>style.color</p:attrName>
                                        </p:attrNameLst>
                                      </p:cBhvr>
                                      <p:to>
                                        <p:clrVal>
                                          <a:srgbClr val="FFDD00"/>
                                        </p:clrVal>
                                      </p:to>
                                    </p:set>
                                    <p:set>
                                      <p:cBhvr>
                                        <p:cTn id="11" dur="500" fill="hold"/>
                                        <p:tgtEl>
                                          <p:spTgt spid="5"/>
                                        </p:tgtEl>
                                        <p:attrNameLst>
                                          <p:attrName>fillcolor</p:attrName>
                                        </p:attrNameLst>
                                      </p:cBhvr>
                                      <p:to>
                                        <p:clrVal>
                                          <a:srgbClr val="FFDD00"/>
                                        </p:clrVal>
                                      </p:to>
                                    </p:set>
                                    <p:set>
                                      <p:cBhvr>
                                        <p:cTn id="12"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p:bldP spid="5" grpId="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Gill Sans"/>
                <a:cs typeface="Gill Sans"/>
              </a:rPr>
              <a:t>Let’s take a look at the city, the expected “New Jerusalem” that developed….</a:t>
            </a:r>
            <a:endParaRPr lang="en-US" dirty="0">
              <a:latin typeface="Gill Sans"/>
              <a:cs typeface="Gill Sans"/>
            </a:endParaRPr>
          </a:p>
        </p:txBody>
      </p:sp>
      <p:sp>
        <p:nvSpPr>
          <p:cNvPr id="3" name="Content Placeholder 2"/>
          <p:cNvSpPr>
            <a:spLocks noGrp="1"/>
          </p:cNvSpPr>
          <p:nvPr>
            <p:ph type="subTitle" idx="1"/>
          </p:nvPr>
        </p:nvSpPr>
        <p:spPr/>
        <p:txBody>
          <a:bodyPr>
            <a:normAutofit/>
          </a:bodyPr>
          <a:lstStyle/>
          <a:p>
            <a:pPr>
              <a:buNone/>
            </a:pPr>
            <a:r>
              <a:rPr lang="en-US" sz="5400" b="1" dirty="0" smtClean="0">
                <a:solidFill>
                  <a:schemeClr val="tx1">
                    <a:lumMod val="50000"/>
                    <a:lumOff val="50000"/>
                  </a:schemeClr>
                </a:solidFill>
                <a:latin typeface="Gill Sans"/>
                <a:cs typeface="Gill Sans"/>
              </a:rPr>
              <a:t>…</a:t>
            </a:r>
            <a:r>
              <a:rPr lang="en-US" sz="5400" b="1" i="1" dirty="0" smtClean="0">
                <a:solidFill>
                  <a:schemeClr val="tx1">
                    <a:lumMod val="50000"/>
                    <a:lumOff val="50000"/>
                  </a:schemeClr>
                </a:solidFill>
                <a:latin typeface="Gill Sans"/>
                <a:cs typeface="Gill Sans"/>
              </a:rPr>
              <a:t>In William Penn’s Shadow</a:t>
            </a:r>
            <a:endParaRPr lang="en-US" sz="5400" b="1" dirty="0">
              <a:solidFill>
                <a:schemeClr val="tx1">
                  <a:lumMod val="50000"/>
                  <a:lumOff val="50000"/>
                </a:schemeClr>
              </a:solidFill>
              <a:latin typeface="Gill Sans"/>
              <a:cs typeface="Gill San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15004</TotalTime>
  <Words>261</Words>
  <Application>Microsoft Macintosh PowerPoint</Application>
  <PresentationFormat>On-screen Show (4:3)</PresentationFormat>
  <Paragraphs>25</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Imagine being able to design the ideal city….</vt:lpstr>
      <vt:lpstr>Would it be clean and efficient like Jaypee Greens Sports City in India? </vt:lpstr>
      <vt:lpstr>Would it be bright and neighborly like Celebration, Florida?</vt:lpstr>
      <vt:lpstr>Would it be something that’s never existed before?</vt:lpstr>
      <vt:lpstr>Or would it be a “Heaven on Earth”?</vt:lpstr>
      <vt:lpstr>Meet William Penn:</vt:lpstr>
      <vt:lpstr>Meet William Penn:</vt:lpstr>
      <vt:lpstr>      The New Jerusalem</vt:lpstr>
      <vt:lpstr>Let’s take a look at the city, the expected “New Jerusalem” that developed….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Philadelphia:</dc:title>
  <dc:creator>Amy Cohen</dc:creator>
  <cp:lastModifiedBy>HMP-Intern1</cp:lastModifiedBy>
  <cp:revision>72</cp:revision>
  <dcterms:created xsi:type="dcterms:W3CDTF">2014-11-24T14:44:18Z</dcterms:created>
  <dcterms:modified xsi:type="dcterms:W3CDTF">2014-12-05T18:05:42Z</dcterms:modified>
</cp:coreProperties>
</file>